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9906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hQy0gH3o1bc21yxsFMMOMKueWe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1.jpg"/><Relationship Id="rId22" Type="http://schemas.openxmlformats.org/officeDocument/2006/relationships/image" Target="../media/image19.jpg"/><Relationship Id="rId21" Type="http://schemas.openxmlformats.org/officeDocument/2006/relationships/image" Target="../media/image17.jpg"/><Relationship Id="rId24" Type="http://schemas.openxmlformats.org/officeDocument/2006/relationships/image" Target="../media/image26.png"/><Relationship Id="rId23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1.png"/><Relationship Id="rId9" Type="http://schemas.openxmlformats.org/officeDocument/2006/relationships/image" Target="../media/image2.jpg"/><Relationship Id="rId26" Type="http://schemas.openxmlformats.org/officeDocument/2006/relationships/image" Target="../media/image23.jpg"/><Relationship Id="rId25" Type="http://schemas.openxmlformats.org/officeDocument/2006/relationships/image" Target="../media/image22.png"/><Relationship Id="rId28" Type="http://schemas.openxmlformats.org/officeDocument/2006/relationships/image" Target="../media/image27.jpg"/><Relationship Id="rId27" Type="http://schemas.openxmlformats.org/officeDocument/2006/relationships/image" Target="../media/image25.png"/><Relationship Id="rId5" Type="http://schemas.openxmlformats.org/officeDocument/2006/relationships/image" Target="../media/image1.png"/><Relationship Id="rId6" Type="http://schemas.openxmlformats.org/officeDocument/2006/relationships/image" Target="../media/image10.png"/><Relationship Id="rId7" Type="http://schemas.openxmlformats.org/officeDocument/2006/relationships/image" Target="../media/image20.png"/><Relationship Id="rId8" Type="http://schemas.openxmlformats.org/officeDocument/2006/relationships/image" Target="../media/image4.png"/><Relationship Id="rId11" Type="http://schemas.openxmlformats.org/officeDocument/2006/relationships/image" Target="../media/image13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6.png"/><Relationship Id="rId15" Type="http://schemas.openxmlformats.org/officeDocument/2006/relationships/image" Target="../media/image18.png"/><Relationship Id="rId14" Type="http://schemas.openxmlformats.org/officeDocument/2006/relationships/image" Target="../media/image3.png"/><Relationship Id="rId17" Type="http://schemas.openxmlformats.org/officeDocument/2006/relationships/image" Target="../media/image7.png"/><Relationship Id="rId16" Type="http://schemas.openxmlformats.org/officeDocument/2006/relationships/image" Target="../media/image16.png"/><Relationship Id="rId19" Type="http://schemas.openxmlformats.org/officeDocument/2006/relationships/image" Target="../media/image15.png"/><Relationship Id="rId1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850" y="693850"/>
            <a:ext cx="1487622" cy="1057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66854" y="648623"/>
            <a:ext cx="6594867" cy="2337087"/>
          </a:xfrm>
          <a:custGeom>
            <a:rect b="b" l="l" r="r" t="t"/>
            <a:pathLst>
              <a:path extrusionOk="0" h="120000" w="120000">
                <a:moveTo>
                  <a:pt x="584" y="34175"/>
                </a:moveTo>
                <a:lnTo>
                  <a:pt x="584" y="34175"/>
                </a:lnTo>
                <a:cubicBezTo>
                  <a:pt x="-2679" y="22567"/>
                  <a:pt x="7879" y="11072"/>
                  <a:pt x="27615" y="4745"/>
                </a:cubicBezTo>
                <a:cubicBezTo>
                  <a:pt x="47351" y="-1582"/>
                  <a:pt x="72649" y="-1582"/>
                  <a:pt x="92385" y="4745"/>
                </a:cubicBezTo>
                <a:cubicBezTo>
                  <a:pt x="112121" y="11072"/>
                  <a:pt x="122679" y="22567"/>
                  <a:pt x="119416" y="34175"/>
                </a:cubicBezTo>
                <a:lnTo>
                  <a:pt x="74854" y="113544"/>
                </a:lnTo>
                <a:cubicBezTo>
                  <a:pt x="73813" y="117246"/>
                  <a:pt x="67478" y="120000"/>
                  <a:pt x="60000" y="120000"/>
                </a:cubicBezTo>
                <a:cubicBezTo>
                  <a:pt x="52522" y="120000"/>
                  <a:pt x="46187" y="117246"/>
                  <a:pt x="45146" y="113544"/>
                </a:cubicBezTo>
                <a:close/>
                <a:moveTo>
                  <a:pt x="2126" y="30000"/>
                </a:moveTo>
                <a:lnTo>
                  <a:pt x="2126" y="30000"/>
                </a:lnTo>
                <a:cubicBezTo>
                  <a:pt x="2126" y="43255"/>
                  <a:pt x="28037" y="54000"/>
                  <a:pt x="60000" y="54000"/>
                </a:cubicBezTo>
                <a:cubicBezTo>
                  <a:pt x="91963" y="54000"/>
                  <a:pt x="117874" y="43255"/>
                  <a:pt x="117874" y="30000"/>
                </a:cubicBezTo>
                <a:cubicBezTo>
                  <a:pt x="117874" y="16745"/>
                  <a:pt x="91963" y="6000"/>
                  <a:pt x="60000" y="6000"/>
                </a:cubicBezTo>
                <a:cubicBezTo>
                  <a:pt x="28037" y="6000"/>
                  <a:pt x="2126" y="16745"/>
                  <a:pt x="2126" y="30000"/>
                </a:cubicBezTo>
                <a:close/>
              </a:path>
            </a:pathLst>
          </a:custGeom>
          <a:solidFill>
            <a:schemeClr val="lt1">
              <a:alpha val="40000"/>
            </a:schemeClr>
          </a:solidFill>
          <a:ln cap="flat" cmpd="sng" w="9525">
            <a:solidFill>
              <a:schemeClr val="accent6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1953254" y="3388555"/>
            <a:ext cx="2880655" cy="497478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030917" y="4046767"/>
            <a:ext cx="1065670" cy="74199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3.1.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Fenotipizzazione dei genotipi di olivo selezionati per la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resistenza a Xf  </a:t>
            </a:r>
            <a:endParaRPr b="1" i="0" sz="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2018885" y="4815689"/>
            <a:ext cx="1068799" cy="74199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3.2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Fenotipizzazione dei genotipi selezionati per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stress idrico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resistenza al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freddo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2015834" y="7100215"/>
            <a:ext cx="1077758" cy="63594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3.3.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Caratterizzazione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agronomica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morfo-fisiologica </a:t>
            </a:r>
            <a:endParaRPr b="0" i="0" sz="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030915" y="5611705"/>
            <a:ext cx="1056769" cy="140051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3.4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Caratterizzazione dei profili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metabolici/ proteomici/ trascrittomici/epigenomici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 genotipi con caratteri di resistenza/suscettibilità agli stress oggetto di studio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2965173" y="3138392"/>
            <a:ext cx="874781" cy="3380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WP3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1883328" y="3407600"/>
            <a:ext cx="300573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9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Fenotipizzazione high throughput ed integrazione di tecnologie -omiche e per la resistenza a Xf e stress abiotici, caratterizzazione agronomica e morfo-fisiologica dei genotipi selezionati in base alla variabilità genetica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25449" y="1299009"/>
            <a:ext cx="3465266" cy="21518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548135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2.1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Raccolta e catalogazione delle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risorse genetiche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oggetto di studio </a:t>
            </a:r>
            <a:endParaRPr b="0" i="0" sz="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968255" y="1564639"/>
            <a:ext cx="4980026" cy="21518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548135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2.2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Screening di almeno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3000 genotipi di olivo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attraverso indagini genetiche applicando marcatori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SSR e SNP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883328" y="1842162"/>
            <a:ext cx="3269957" cy="50424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548135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2.3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Screening di progenie da incrocio con parentale resistente applicando marcatori SSR e costruzione di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mappe genetiche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delle</a:t>
            </a:r>
            <a:endParaRPr/>
          </a:p>
          <a:p>
            <a:pPr indent="0" lvl="0" marL="0" marR="0" rtl="0"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progenie con parentale resistente</a:t>
            </a:r>
            <a:endParaRPr b="1" i="0" sz="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008779" y="518019"/>
            <a:ext cx="726141" cy="3380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WP2</a:t>
            </a:r>
            <a:endParaRPr/>
          </a:p>
        </p:txBody>
      </p:sp>
      <p:sp>
        <p:nvSpPr>
          <p:cNvPr id="97" name="Google Shape;97;p1"/>
          <p:cNvSpPr/>
          <p:nvPr/>
        </p:nvSpPr>
        <p:spPr>
          <a:xfrm>
            <a:off x="2610422" y="2404768"/>
            <a:ext cx="1639291" cy="47859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548135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2.4 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Costruzione di 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mappe </a:t>
            </a:r>
            <a:r>
              <a:rPr b="1" i="0" lang="it-IT" sz="8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epi</a:t>
            </a:r>
            <a:r>
              <a:rPr b="1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genetiche</a:t>
            </a:r>
            <a:r>
              <a:rPr b="0" i="0" lang="it-IT" sz="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delle progenie con parentale resistente</a:t>
            </a:r>
            <a:endParaRPr/>
          </a:p>
        </p:txBody>
      </p:sp>
      <p:sp>
        <p:nvSpPr>
          <p:cNvPr id="98" name="Google Shape;98;p1"/>
          <p:cNvSpPr/>
          <p:nvPr/>
        </p:nvSpPr>
        <p:spPr>
          <a:xfrm>
            <a:off x="2972427" y="3000964"/>
            <a:ext cx="846666" cy="166253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chemeClr val="accent6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>
            <a:off x="1522263" y="840575"/>
            <a:ext cx="38511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9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Utilizzo di tecniche avanzate di genotipizzazione per la caratterizzazione e selezione dei genotipi da avviare allo screening per la resistenza a Xf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" name="Google Shape;100;p1"/>
          <p:cNvGrpSpPr/>
          <p:nvPr/>
        </p:nvGrpSpPr>
        <p:grpSpPr>
          <a:xfrm>
            <a:off x="5395580" y="1607918"/>
            <a:ext cx="1182811" cy="1069828"/>
            <a:chOff x="6984304" y="2154659"/>
            <a:chExt cx="1182811" cy="1069828"/>
          </a:xfrm>
        </p:grpSpPr>
        <p:grpSp>
          <p:nvGrpSpPr>
            <p:cNvPr id="101" name="Google Shape;101;p1"/>
            <p:cNvGrpSpPr/>
            <p:nvPr/>
          </p:nvGrpSpPr>
          <p:grpSpPr>
            <a:xfrm>
              <a:off x="6984304" y="2337656"/>
              <a:ext cx="1182811" cy="886831"/>
              <a:chOff x="8524345" y="1825190"/>
              <a:chExt cx="1275016" cy="1007202"/>
            </a:xfrm>
          </p:grpSpPr>
          <p:pic>
            <p:nvPicPr>
              <p:cNvPr id="102" name="Google Shape;102;p1"/>
              <p:cNvPicPr preferRelativeResize="0"/>
              <p:nvPr/>
            </p:nvPicPr>
            <p:blipFill rotWithShape="1">
              <a:blip r:embed="rId4">
                <a:alphaModFix/>
              </a:blip>
              <a:srcRect b="11563" l="0" r="0" t="0"/>
              <a:stretch/>
            </p:blipFill>
            <p:spPr>
              <a:xfrm>
                <a:off x="8524345" y="1827087"/>
                <a:ext cx="648919" cy="5692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103;p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9135485" y="1825190"/>
                <a:ext cx="663876" cy="5813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4" name="Google Shape;104;p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8660802" y="2473664"/>
                <a:ext cx="1047582" cy="3587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5" name="Google Shape;105;p1"/>
              <p:cNvSpPr txBox="1"/>
              <p:nvPr/>
            </p:nvSpPr>
            <p:spPr>
              <a:xfrm>
                <a:off x="8822083" y="1944798"/>
                <a:ext cx="654739" cy="6291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it-IT" sz="12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QTL</a:t>
                </a:r>
                <a:endParaRPr/>
              </a:p>
            </p:txBody>
          </p:sp>
        </p:grpSp>
        <p:sp>
          <p:nvSpPr>
            <p:cNvPr id="106" name="Google Shape;106;p1"/>
            <p:cNvSpPr txBox="1"/>
            <p:nvPr/>
          </p:nvSpPr>
          <p:spPr>
            <a:xfrm>
              <a:off x="7190398" y="2154659"/>
              <a:ext cx="2821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-IT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</a:t>
              </a:r>
              <a:endParaRPr/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7714836" y="2154659"/>
              <a:ext cx="2821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/>
            </a:p>
          </p:txBody>
        </p:sp>
      </p:grpSp>
      <p:grpSp>
        <p:nvGrpSpPr>
          <p:cNvPr id="108" name="Google Shape;108;p1"/>
          <p:cNvGrpSpPr/>
          <p:nvPr/>
        </p:nvGrpSpPr>
        <p:grpSpPr>
          <a:xfrm>
            <a:off x="3371163" y="4611686"/>
            <a:ext cx="1363241" cy="2713518"/>
            <a:chOff x="6534793" y="3778817"/>
            <a:chExt cx="1363241" cy="2267206"/>
          </a:xfrm>
        </p:grpSpPr>
        <p:grpSp>
          <p:nvGrpSpPr>
            <p:cNvPr id="109" name="Google Shape;109;p1"/>
            <p:cNvGrpSpPr/>
            <p:nvPr/>
          </p:nvGrpSpPr>
          <p:grpSpPr>
            <a:xfrm>
              <a:off x="6534793" y="3809561"/>
              <a:ext cx="1363241" cy="2236462"/>
              <a:chOff x="6498621" y="3706237"/>
              <a:chExt cx="1363241" cy="2478394"/>
            </a:xfrm>
          </p:grpSpPr>
          <p:pic>
            <p:nvPicPr>
              <p:cNvPr descr="Integrating Pan-Omics Data in a Systems Approach for Crop Improvement:  Opportunities and Challenges | SpringerLink" id="110" name="Google Shape;110;p1"/>
              <p:cNvPicPr preferRelativeResize="0"/>
              <p:nvPr/>
            </p:nvPicPr>
            <p:blipFill rotWithShape="1">
              <a:blip r:embed="rId7">
                <a:alphaModFix/>
              </a:blip>
              <a:srcRect b="0" l="25797" r="0" t="10061"/>
              <a:stretch/>
            </p:blipFill>
            <p:spPr>
              <a:xfrm>
                <a:off x="6498621" y="3706237"/>
                <a:ext cx="1363241" cy="2478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ntegrating Pan-Omics Data in a Systems Approach for Crop Improvement:  Opportunities and Challenges | SpringerLink" id="111" name="Google Shape;111;p1"/>
              <p:cNvPicPr preferRelativeResize="0"/>
              <p:nvPr/>
            </p:nvPicPr>
            <p:blipFill rotWithShape="1">
              <a:blip r:embed="rId8">
                <a:alphaModFix/>
              </a:blip>
              <a:srcRect b="77997" l="38814" r="52362" t="12502"/>
              <a:stretch/>
            </p:blipFill>
            <p:spPr>
              <a:xfrm>
                <a:off x="6878917" y="3759199"/>
                <a:ext cx="424330" cy="29284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2" name="Google Shape;112;p1"/>
              <p:cNvPicPr preferRelativeResize="0"/>
              <p:nvPr/>
            </p:nvPicPr>
            <p:blipFill rotWithShape="1">
              <a:blip r:embed="rId4">
                <a:alphaModFix/>
              </a:blip>
              <a:srcRect b="11563" l="0" r="0" t="0"/>
              <a:stretch/>
            </p:blipFill>
            <p:spPr>
              <a:xfrm>
                <a:off x="6666752" y="3719636"/>
                <a:ext cx="424330" cy="35328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3" name="Google Shape;113;p1"/>
            <p:cNvPicPr preferRelativeResize="0"/>
            <p:nvPr/>
          </p:nvPicPr>
          <p:blipFill rotWithShape="1">
            <a:blip r:embed="rId4">
              <a:alphaModFix/>
            </a:blip>
            <a:srcRect b="11563" l="0" r="0" t="0"/>
            <a:stretch/>
          </p:blipFill>
          <p:spPr>
            <a:xfrm>
              <a:off x="7268966" y="3782512"/>
              <a:ext cx="424330" cy="3532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"/>
            <p:cNvPicPr preferRelativeResize="0"/>
            <p:nvPr/>
          </p:nvPicPr>
          <p:blipFill rotWithShape="1">
            <a:blip r:embed="rId4">
              <a:alphaModFix/>
            </a:blip>
            <a:srcRect b="11563" l="0" r="0" t="0"/>
            <a:stretch/>
          </p:blipFill>
          <p:spPr>
            <a:xfrm>
              <a:off x="7102191" y="3778817"/>
              <a:ext cx="442558" cy="368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"/>
            <p:cNvPicPr preferRelativeResize="0"/>
            <p:nvPr/>
          </p:nvPicPr>
          <p:blipFill rotWithShape="1">
            <a:blip r:embed="rId4">
              <a:alphaModFix/>
            </a:blip>
            <a:srcRect b="11563" l="0" r="0" t="0"/>
            <a:stretch/>
          </p:blipFill>
          <p:spPr>
            <a:xfrm>
              <a:off x="6899525" y="3787957"/>
              <a:ext cx="424330" cy="3532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Le varietà delle Olive: la Moraiola, cultivar tipico del centro Italia" id="116" name="Google Shape;116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534790" y="7085641"/>
            <a:ext cx="531139" cy="22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1"/>
          <p:cNvGrpSpPr/>
          <p:nvPr/>
        </p:nvGrpSpPr>
        <p:grpSpPr>
          <a:xfrm>
            <a:off x="3376281" y="4135639"/>
            <a:ext cx="1234027" cy="319155"/>
            <a:chOff x="6567468" y="3363625"/>
            <a:chExt cx="1234027" cy="384530"/>
          </a:xfrm>
        </p:grpSpPr>
        <p:pic>
          <p:nvPicPr>
            <p:cNvPr id="118" name="Google Shape;118;p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 rot="-1906292">
              <a:off x="6585430" y="3467350"/>
              <a:ext cx="376745" cy="1754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assa temperatura" id="119" name="Google Shape;119;p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447045" y="3363625"/>
              <a:ext cx="312680" cy="312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nnaffiatoio" id="120" name="Google Shape;120;p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993726" y="3366690"/>
              <a:ext cx="381465" cy="3814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"/>
            <p:cNvSpPr/>
            <p:nvPr/>
          </p:nvSpPr>
          <p:spPr>
            <a:xfrm>
              <a:off x="6567468" y="3367278"/>
              <a:ext cx="1234027" cy="346890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2" name="Google Shape;122;p1"/>
            <p:cNvCxnSpPr/>
            <p:nvPr/>
          </p:nvCxnSpPr>
          <p:spPr>
            <a:xfrm flipH="1" rot="10800000">
              <a:off x="6567468" y="3381310"/>
              <a:ext cx="1234027" cy="294995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descr="Drone Icons – Download for Free in PNG and SVG" id="123" name="Google Shape;123;p1"/>
          <p:cNvPicPr preferRelativeResize="0"/>
          <p:nvPr/>
        </p:nvPicPr>
        <p:blipFill rotWithShape="1">
          <a:blip r:embed="rId13">
            <a:alphaModFix/>
          </a:blip>
          <a:srcRect b="24821" l="10112" r="7967" t="33356"/>
          <a:stretch/>
        </p:blipFill>
        <p:spPr>
          <a:xfrm>
            <a:off x="3823462" y="4439328"/>
            <a:ext cx="390391" cy="2066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"/>
          <p:cNvGrpSpPr/>
          <p:nvPr/>
        </p:nvGrpSpPr>
        <p:grpSpPr>
          <a:xfrm>
            <a:off x="221564" y="1318933"/>
            <a:ext cx="1089418" cy="1182217"/>
            <a:chOff x="62801" y="34164"/>
            <a:chExt cx="1089418" cy="1182217"/>
          </a:xfrm>
        </p:grpSpPr>
        <p:sp>
          <p:nvSpPr>
            <p:cNvPr id="125" name="Google Shape;125;p1"/>
            <p:cNvSpPr/>
            <p:nvPr/>
          </p:nvSpPr>
          <p:spPr>
            <a:xfrm>
              <a:off x="477693" y="542790"/>
              <a:ext cx="583847" cy="583847"/>
            </a:xfrm>
            <a:custGeom>
              <a:rect b="b" l="l" r="r" t="t"/>
              <a:pathLst>
                <a:path extrusionOk="0" h="120000" w="12000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 txBox="1"/>
            <p:nvPr/>
          </p:nvSpPr>
          <p:spPr>
            <a:xfrm>
              <a:off x="595072" y="679553"/>
              <a:ext cx="349089" cy="3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alibri"/>
                <a:buNone/>
              </a:pPr>
              <a:r>
                <a:rPr lang="it-IT" sz="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GWAS</a:t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102298" y="419798"/>
              <a:ext cx="496019" cy="488253"/>
            </a:xfrm>
            <a:custGeom>
              <a:rect b="b" l="l" r="r" t="t"/>
              <a:pathLst>
                <a:path extrusionOk="0" h="120000" w="120000">
                  <a:moveTo>
                    <a:pt x="89990" y="30393"/>
                  </a:moveTo>
                  <a:lnTo>
                    <a:pt x="107364" y="24884"/>
                  </a:lnTo>
                  <a:lnTo>
                    <a:pt x="113947" y="36209"/>
                  </a:lnTo>
                  <a:lnTo>
                    <a:pt x="100807" y="49005"/>
                  </a:lnTo>
                  <a:lnTo>
                    <a:pt x="100807" y="49005"/>
                  </a:lnTo>
                  <a:cubicBezTo>
                    <a:pt x="102773" y="56205"/>
                    <a:pt x="102773" y="63795"/>
                    <a:pt x="100807" y="70995"/>
                  </a:cubicBezTo>
                  <a:lnTo>
                    <a:pt x="113947" y="83791"/>
                  </a:lnTo>
                  <a:lnTo>
                    <a:pt x="107364" y="95116"/>
                  </a:lnTo>
                  <a:lnTo>
                    <a:pt x="89990" y="89607"/>
                  </a:lnTo>
                  <a:lnTo>
                    <a:pt x="89990" y="89607"/>
                  </a:lnTo>
                  <a:cubicBezTo>
                    <a:pt x="84695" y="94898"/>
                    <a:pt x="78078" y="98693"/>
                    <a:pt x="70818" y="100602"/>
                  </a:cubicBezTo>
                  <a:lnTo>
                    <a:pt x="66653" y="118602"/>
                  </a:lnTo>
                  <a:lnTo>
                    <a:pt x="53347" y="118602"/>
                  </a:lnTo>
                  <a:lnTo>
                    <a:pt x="49182" y="100602"/>
                  </a:lnTo>
                  <a:cubicBezTo>
                    <a:pt x="41922" y="98693"/>
                    <a:pt x="35305" y="94898"/>
                    <a:pt x="30010" y="89607"/>
                  </a:cubicBezTo>
                  <a:lnTo>
                    <a:pt x="12636" y="95116"/>
                  </a:lnTo>
                  <a:lnTo>
                    <a:pt x="6053" y="83791"/>
                  </a:lnTo>
                  <a:lnTo>
                    <a:pt x="19193" y="70995"/>
                  </a:lnTo>
                  <a:lnTo>
                    <a:pt x="19193" y="70995"/>
                  </a:lnTo>
                  <a:cubicBezTo>
                    <a:pt x="17227" y="63795"/>
                    <a:pt x="17227" y="56205"/>
                    <a:pt x="19193" y="49005"/>
                  </a:cubicBezTo>
                  <a:lnTo>
                    <a:pt x="6053" y="36209"/>
                  </a:lnTo>
                  <a:lnTo>
                    <a:pt x="12636" y="24884"/>
                  </a:lnTo>
                  <a:lnTo>
                    <a:pt x="30010" y="30393"/>
                  </a:lnTo>
                  <a:lnTo>
                    <a:pt x="30010" y="30393"/>
                  </a:lnTo>
                  <a:cubicBezTo>
                    <a:pt x="35305" y="25102"/>
                    <a:pt x="41922" y="21307"/>
                    <a:pt x="49182" y="19398"/>
                  </a:cubicBezTo>
                  <a:lnTo>
                    <a:pt x="53347" y="1398"/>
                  </a:lnTo>
                  <a:lnTo>
                    <a:pt x="66653" y="1398"/>
                  </a:lnTo>
                  <a:lnTo>
                    <a:pt x="70818" y="19398"/>
                  </a:lnTo>
                  <a:lnTo>
                    <a:pt x="70818" y="19398"/>
                  </a:lnTo>
                  <a:cubicBezTo>
                    <a:pt x="78078" y="21307"/>
                    <a:pt x="84695" y="25102"/>
                    <a:pt x="89990" y="30393"/>
                  </a:cubicBezTo>
                  <a:close/>
                </a:path>
              </a:pathLst>
            </a:custGeom>
            <a:solidFill>
              <a:srgbClr val="98BF8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 txBox="1"/>
            <p:nvPr/>
          </p:nvSpPr>
          <p:spPr>
            <a:xfrm>
              <a:off x="226346" y="543460"/>
              <a:ext cx="247923" cy="240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alibri"/>
                <a:buNone/>
              </a:pPr>
              <a:r>
                <a:rPr lang="it-IT" sz="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SNP</a:t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 rot="-900000">
              <a:off x="391818" y="179854"/>
              <a:ext cx="384057" cy="404882"/>
            </a:xfrm>
            <a:custGeom>
              <a:rect b="b" l="l" r="r" t="t"/>
              <a:pathLst>
                <a:path extrusionOk="0" h="120000" w="120000">
                  <a:moveTo>
                    <a:pt x="89790" y="29740"/>
                  </a:moveTo>
                  <a:lnTo>
                    <a:pt x="107654" y="25214"/>
                  </a:lnTo>
                  <a:lnTo>
                    <a:pt x="114403" y="37161"/>
                  </a:lnTo>
                  <a:lnTo>
                    <a:pt x="100535" y="48763"/>
                  </a:lnTo>
                  <a:cubicBezTo>
                    <a:pt x="102488" y="56121"/>
                    <a:pt x="102488" y="63879"/>
                    <a:pt x="100535" y="71237"/>
                  </a:cubicBezTo>
                  <a:lnTo>
                    <a:pt x="114403" y="82839"/>
                  </a:lnTo>
                  <a:lnTo>
                    <a:pt x="107654" y="94786"/>
                  </a:lnTo>
                  <a:lnTo>
                    <a:pt x="89790" y="90260"/>
                  </a:lnTo>
                  <a:lnTo>
                    <a:pt x="89790" y="90260"/>
                  </a:lnTo>
                  <a:cubicBezTo>
                    <a:pt x="84531" y="95668"/>
                    <a:pt x="77957" y="99546"/>
                    <a:pt x="70746" y="101497"/>
                  </a:cubicBezTo>
                  <a:lnTo>
                    <a:pt x="66514" y="118571"/>
                  </a:lnTo>
                  <a:lnTo>
                    <a:pt x="53486" y="118571"/>
                  </a:lnTo>
                  <a:lnTo>
                    <a:pt x="49254" y="101497"/>
                  </a:lnTo>
                  <a:lnTo>
                    <a:pt x="49254" y="101497"/>
                  </a:lnTo>
                  <a:cubicBezTo>
                    <a:pt x="42043" y="99546"/>
                    <a:pt x="35469" y="95668"/>
                    <a:pt x="30210" y="90260"/>
                  </a:cubicBezTo>
                  <a:lnTo>
                    <a:pt x="12346" y="94786"/>
                  </a:lnTo>
                  <a:lnTo>
                    <a:pt x="5597" y="82839"/>
                  </a:lnTo>
                  <a:lnTo>
                    <a:pt x="19465" y="71237"/>
                  </a:lnTo>
                  <a:lnTo>
                    <a:pt x="19465" y="71237"/>
                  </a:lnTo>
                  <a:cubicBezTo>
                    <a:pt x="17512" y="63879"/>
                    <a:pt x="17512" y="56121"/>
                    <a:pt x="19465" y="48763"/>
                  </a:cubicBezTo>
                  <a:lnTo>
                    <a:pt x="5597" y="37161"/>
                  </a:lnTo>
                  <a:lnTo>
                    <a:pt x="12346" y="25214"/>
                  </a:lnTo>
                  <a:lnTo>
                    <a:pt x="30210" y="29740"/>
                  </a:lnTo>
                  <a:lnTo>
                    <a:pt x="30210" y="29740"/>
                  </a:lnTo>
                  <a:cubicBezTo>
                    <a:pt x="35469" y="24332"/>
                    <a:pt x="42043" y="20454"/>
                    <a:pt x="49254" y="18503"/>
                  </a:cubicBezTo>
                  <a:lnTo>
                    <a:pt x="53486" y="1429"/>
                  </a:lnTo>
                  <a:lnTo>
                    <a:pt x="66514" y="1429"/>
                  </a:lnTo>
                  <a:lnTo>
                    <a:pt x="70746" y="18503"/>
                  </a:lnTo>
                  <a:lnTo>
                    <a:pt x="70746" y="18503"/>
                  </a:lnTo>
                  <a:cubicBezTo>
                    <a:pt x="77957" y="20454"/>
                    <a:pt x="84531" y="24332"/>
                    <a:pt x="89790" y="29740"/>
                  </a:cubicBezTo>
                  <a:close/>
                </a:path>
              </a:pathLst>
            </a:custGeom>
            <a:solidFill>
              <a:srgbClr val="98BF8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 txBox="1"/>
            <p:nvPr/>
          </p:nvSpPr>
          <p:spPr>
            <a:xfrm>
              <a:off x="474818" y="269892"/>
              <a:ext cx="218057" cy="2248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alibri"/>
                <a:buNone/>
              </a:pPr>
              <a:r>
                <a:rPr lang="it-IT" sz="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SSR</a:t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404895" y="469057"/>
              <a:ext cx="747324" cy="747324"/>
            </a:xfrm>
            <a:custGeom>
              <a:rect b="b" l="l" r="r" t="t"/>
              <a:pathLst>
                <a:path extrusionOk="0" h="120000" w="120000">
                  <a:moveTo>
                    <a:pt x="63645" y="3868"/>
                  </a:moveTo>
                  <a:lnTo>
                    <a:pt x="63645" y="3868"/>
                  </a:lnTo>
                  <a:cubicBezTo>
                    <a:pt x="84575" y="5227"/>
                    <a:pt x="103011" y="18118"/>
                    <a:pt x="111471" y="37311"/>
                  </a:cubicBezTo>
                  <a:cubicBezTo>
                    <a:pt x="119931" y="56503"/>
                    <a:pt x="117011" y="78808"/>
                    <a:pt x="103895" y="95176"/>
                  </a:cubicBezTo>
                  <a:lnTo>
                    <a:pt x="106610" y="97747"/>
                  </a:lnTo>
                  <a:lnTo>
                    <a:pt x="98799" y="96744"/>
                  </a:lnTo>
                  <a:lnTo>
                    <a:pt x="97080" y="88722"/>
                  </a:lnTo>
                  <a:lnTo>
                    <a:pt x="99794" y="91293"/>
                  </a:lnTo>
                  <a:lnTo>
                    <a:pt x="99794" y="91293"/>
                  </a:lnTo>
                  <a:cubicBezTo>
                    <a:pt x="111411" y="76520"/>
                    <a:pt x="113888" y="56528"/>
                    <a:pt x="106229" y="39367"/>
                  </a:cubicBezTo>
                  <a:cubicBezTo>
                    <a:pt x="98569" y="22206"/>
                    <a:pt x="82034" y="10700"/>
                    <a:pt x="63280" y="9482"/>
                  </a:cubicBezTo>
                  <a:close/>
                </a:path>
              </a:pathLst>
            </a:custGeom>
            <a:solidFill>
              <a:srgbClr val="6AA4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62801" y="324282"/>
              <a:ext cx="542978" cy="542978"/>
            </a:xfrm>
            <a:custGeom>
              <a:rect b="b" l="l" r="r" t="t"/>
              <a:pathLst>
                <a:path extrusionOk="0" h="120000" w="12000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A5C8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79595" y="34164"/>
              <a:ext cx="585439" cy="585439"/>
            </a:xfrm>
            <a:custGeom>
              <a:rect b="b" l="l" r="r" t="t"/>
              <a:pathLst>
                <a:path extrusionOk="0" h="120000" w="12000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A5C8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1"/>
          <p:cNvSpPr/>
          <p:nvPr/>
        </p:nvSpPr>
        <p:spPr>
          <a:xfrm>
            <a:off x="220540" y="2748099"/>
            <a:ext cx="14910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Miglioramento genetico assistito ed approcci di next generation breeding: sviluppo ed applicazione di marcatori specifici per la selezione assistita</a:t>
            </a:r>
            <a:endParaRPr/>
          </a:p>
        </p:txBody>
      </p:sp>
      <p:sp>
        <p:nvSpPr>
          <p:cNvPr id="135" name="Google Shape;135;p1"/>
          <p:cNvSpPr/>
          <p:nvPr/>
        </p:nvSpPr>
        <p:spPr>
          <a:xfrm>
            <a:off x="246492" y="2575389"/>
            <a:ext cx="1501086" cy="5993158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657138" y="2405002"/>
            <a:ext cx="660445" cy="3380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WP4</a:t>
            </a:r>
            <a:endParaRPr/>
          </a:p>
        </p:txBody>
      </p:sp>
      <p:sp>
        <p:nvSpPr>
          <p:cNvPr id="137" name="Google Shape;137;p1"/>
          <p:cNvSpPr/>
          <p:nvPr/>
        </p:nvSpPr>
        <p:spPr>
          <a:xfrm>
            <a:off x="371865" y="3754259"/>
            <a:ext cx="1247989" cy="113710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0B0F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4.1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Associazione genomica (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GWAS e QTL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delle varietà selezionate e nelle progenie da incrocio unendo i risultati genetico/genomici con quelli fenotipici</a:t>
            </a:r>
            <a:endParaRPr/>
          </a:p>
        </p:txBody>
      </p:sp>
      <p:sp>
        <p:nvSpPr>
          <p:cNvPr id="138" name="Google Shape;138;p1"/>
          <p:cNvSpPr/>
          <p:nvPr/>
        </p:nvSpPr>
        <p:spPr>
          <a:xfrm>
            <a:off x="367926" y="4988827"/>
            <a:ext cx="1247989" cy="100540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0B0F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4.2 Risequenziamento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analisi epigenetica di cloni di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Leccino e Ascolana tenera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delle progenie altamente resistenti a Xf</a:t>
            </a: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367926" y="6086226"/>
            <a:ext cx="1247989" cy="87370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0B0F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 4.3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Applicazione dei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marcatori genetici/epigenetici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identificati per lo sviluppo di programmi di miglioramento genetico</a:t>
            </a:r>
            <a:endParaRPr/>
          </a:p>
        </p:txBody>
      </p:sp>
      <p:sp>
        <p:nvSpPr>
          <p:cNvPr id="140" name="Google Shape;140;p1"/>
          <p:cNvSpPr/>
          <p:nvPr/>
        </p:nvSpPr>
        <p:spPr>
          <a:xfrm>
            <a:off x="367926" y="7078488"/>
            <a:ext cx="1247989" cy="126880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0B0F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4.4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Finalizzazione delle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valutazioni delle performance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agronomiche, produttive, architettura delle piante e resistenza a Xf delle progenie già disponibili ed ottenute da parentali resistenti </a:t>
            </a:r>
            <a:endParaRPr/>
          </a:p>
        </p:txBody>
      </p:sp>
      <p:sp>
        <p:nvSpPr>
          <p:cNvPr id="141" name="Google Shape;141;p1"/>
          <p:cNvSpPr/>
          <p:nvPr/>
        </p:nvSpPr>
        <p:spPr>
          <a:xfrm>
            <a:off x="2024813" y="7811913"/>
            <a:ext cx="1596519" cy="47859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C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3.5 </a:t>
            </a:r>
            <a:r>
              <a:rPr lang="it-IT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Combinazione dei dati omici mediante approcci di </a:t>
            </a:r>
            <a:r>
              <a:rPr b="1" lang="it-IT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Intelligenza Artificiale </a:t>
            </a:r>
            <a:r>
              <a:rPr lang="it-IT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(IA)</a:t>
            </a:r>
            <a:endParaRPr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2" name="Google Shape;142;p1"/>
          <p:cNvCxnSpPr/>
          <p:nvPr/>
        </p:nvCxnSpPr>
        <p:spPr>
          <a:xfrm flipH="1" rot="-5400000">
            <a:off x="1610979" y="6152942"/>
            <a:ext cx="3149700" cy="141300"/>
          </a:xfrm>
          <a:prstGeom prst="bentConnector3">
            <a:avLst>
              <a:gd fmla="val -39" name="adj1"/>
            </a:avLst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143" name="Google Shape;143;p1"/>
          <p:cNvPicPr preferRelativeResize="0"/>
          <p:nvPr/>
        </p:nvPicPr>
        <p:blipFill rotWithShape="1">
          <a:blip r:embed="rId14">
            <a:alphaModFix/>
          </a:blip>
          <a:srcRect b="0" l="35625" r="32993" t="3187"/>
          <a:stretch/>
        </p:blipFill>
        <p:spPr>
          <a:xfrm>
            <a:off x="3714182" y="7381073"/>
            <a:ext cx="594887" cy="53868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44" name="Google Shape;144;p1"/>
          <p:cNvSpPr/>
          <p:nvPr/>
        </p:nvSpPr>
        <p:spPr>
          <a:xfrm>
            <a:off x="4959422" y="2906706"/>
            <a:ext cx="1576663" cy="390983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"/>
          <p:cNvSpPr/>
          <p:nvPr/>
        </p:nvSpPr>
        <p:spPr>
          <a:xfrm>
            <a:off x="4983427" y="3016640"/>
            <a:ext cx="15445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Caratterizzazione molecolare di varietà di </a:t>
            </a:r>
            <a:r>
              <a:rPr b="1" lang="it-IT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mandorlo e ciliegio </a:t>
            </a:r>
            <a:r>
              <a:rPr b="1" lang="it-IT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la scelta di genotipi  da sottoporre a valutazione della resistenza a Xf.</a:t>
            </a:r>
            <a:endParaRPr/>
          </a:p>
        </p:txBody>
      </p:sp>
      <p:sp>
        <p:nvSpPr>
          <p:cNvPr id="146" name="Google Shape;146;p1"/>
          <p:cNvSpPr/>
          <p:nvPr/>
        </p:nvSpPr>
        <p:spPr>
          <a:xfrm>
            <a:off x="5429262" y="2751284"/>
            <a:ext cx="623725" cy="3380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WP5</a:t>
            </a:r>
            <a:endParaRPr/>
          </a:p>
        </p:txBody>
      </p:sp>
      <p:sp>
        <p:nvSpPr>
          <p:cNvPr id="147" name="Google Shape;147;p1"/>
          <p:cNvSpPr/>
          <p:nvPr/>
        </p:nvSpPr>
        <p:spPr>
          <a:xfrm>
            <a:off x="5036515" y="3991092"/>
            <a:ext cx="1441669" cy="74443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5.1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Definizione di un panel di varietà, tipologie di piante e combinazioni di innesto/portainnesto da sottoporre a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screening per Xf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lio di mandorle Immagini Vettoriali Stock | Depositphotos" id="148" name="Google Shape;148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822220" y="2693407"/>
            <a:ext cx="537824" cy="6227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Sfondo Clipart di ciliegio PNG | PNG Play" id="149" name="Google Shape;149;p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215853" y="2719698"/>
            <a:ext cx="507244" cy="50724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"/>
          <p:cNvSpPr/>
          <p:nvPr/>
        </p:nvSpPr>
        <p:spPr>
          <a:xfrm>
            <a:off x="5050162" y="4839919"/>
            <a:ext cx="1428021" cy="61273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5.2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Inoculazione delle piante in condizioni controllate utilizzando ceppi di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diverse sottospecie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5048744" y="5562875"/>
            <a:ext cx="1428021" cy="113954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5.3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Analisi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diagnostiche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la quantificazione della popolazione batterica, rilievo parametri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eco-fisiologici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rilevamento con </a:t>
            </a: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sensori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iperspettrali e rilievi sintomatologici.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1"/>
          <p:cNvGrpSpPr/>
          <p:nvPr/>
        </p:nvGrpSpPr>
        <p:grpSpPr>
          <a:xfrm>
            <a:off x="4391360" y="6731140"/>
            <a:ext cx="2717341" cy="1837407"/>
            <a:chOff x="9112474" y="4031741"/>
            <a:chExt cx="2717341" cy="1837407"/>
          </a:xfrm>
        </p:grpSpPr>
        <p:grpSp>
          <p:nvGrpSpPr>
            <p:cNvPr id="153" name="Google Shape;153;p1"/>
            <p:cNvGrpSpPr/>
            <p:nvPr/>
          </p:nvGrpSpPr>
          <p:grpSpPr>
            <a:xfrm>
              <a:off x="9112474" y="4096804"/>
              <a:ext cx="2717341" cy="1772344"/>
              <a:chOff x="9112474" y="4096804"/>
              <a:chExt cx="2717341" cy="1772344"/>
            </a:xfrm>
          </p:grpSpPr>
          <p:pic>
            <p:nvPicPr>
              <p:cNvPr descr="Pezzi del puzzle" id="154" name="Google Shape;154;p1"/>
              <p:cNvPicPr preferRelativeResize="0"/>
              <p:nvPr/>
            </p:nvPicPr>
            <p:blipFill rotWithShape="1">
              <a:blip r:embed="rId17">
                <a:alphaModFix/>
              </a:blip>
              <a:srcRect b="0" l="42681" r="25988" t="58980"/>
              <a:stretch/>
            </p:blipFill>
            <p:spPr>
              <a:xfrm flipH="1" rot="-5400000">
                <a:off x="9866696" y="3906028"/>
                <a:ext cx="1772344" cy="215389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Pezzi del puzzle" id="155" name="Google Shape;155;p1"/>
              <p:cNvPicPr preferRelativeResize="0"/>
              <p:nvPr/>
            </p:nvPicPr>
            <p:blipFill rotWithShape="1">
              <a:blip r:embed="rId18">
                <a:alphaModFix/>
              </a:blip>
              <a:srcRect b="41425" l="44370" r="25988" t="48439"/>
              <a:stretch/>
            </p:blipFill>
            <p:spPr>
              <a:xfrm rot="-5400000">
                <a:off x="8660400" y="4643332"/>
                <a:ext cx="1469300" cy="56515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6" name="Google Shape;156;p1"/>
            <p:cNvSpPr/>
            <p:nvPr/>
          </p:nvSpPr>
          <p:spPr>
            <a:xfrm>
              <a:off x="10136766" y="4031741"/>
              <a:ext cx="346636" cy="24930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7" name="Google Shape;157;p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5185700" y="7640661"/>
            <a:ext cx="939366" cy="672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"/>
          <p:cNvSpPr/>
          <p:nvPr/>
        </p:nvSpPr>
        <p:spPr>
          <a:xfrm>
            <a:off x="4822220" y="7521728"/>
            <a:ext cx="274403" cy="3065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" name="Google Shape;159;p1"/>
          <p:cNvCxnSpPr/>
          <p:nvPr/>
        </p:nvCxnSpPr>
        <p:spPr>
          <a:xfrm>
            <a:off x="3119132" y="5298333"/>
            <a:ext cx="126705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0" name="Google Shape;160;p1"/>
          <p:cNvSpPr/>
          <p:nvPr/>
        </p:nvSpPr>
        <p:spPr>
          <a:xfrm rot="5400000">
            <a:off x="1505456" y="3241270"/>
            <a:ext cx="646330" cy="374425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EFBF1"/>
              </a:gs>
              <a:gs pos="74000">
                <a:srgbClr val="FFE28B"/>
              </a:gs>
              <a:gs pos="83000">
                <a:srgbClr val="FFE28B"/>
              </a:gs>
              <a:gs pos="100000">
                <a:srgbClr val="FEEBB2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1" name="Google Shape;161;p1"/>
          <p:cNvCxnSpPr/>
          <p:nvPr/>
        </p:nvCxnSpPr>
        <p:spPr>
          <a:xfrm>
            <a:off x="3127151" y="6118851"/>
            <a:ext cx="126705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2" name="Google Shape;162;p1"/>
          <p:cNvCxnSpPr/>
          <p:nvPr/>
        </p:nvCxnSpPr>
        <p:spPr>
          <a:xfrm>
            <a:off x="3135171" y="7384746"/>
            <a:ext cx="126705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63" name="Google Shape;163;p1"/>
          <p:cNvGrpSpPr/>
          <p:nvPr/>
        </p:nvGrpSpPr>
        <p:grpSpPr>
          <a:xfrm>
            <a:off x="202017" y="8690082"/>
            <a:ext cx="4387814" cy="1095772"/>
            <a:chOff x="7125059" y="6698945"/>
            <a:chExt cx="4179103" cy="1078029"/>
          </a:xfrm>
        </p:grpSpPr>
        <p:sp>
          <p:nvSpPr>
            <p:cNvPr id="164" name="Google Shape;164;p1"/>
            <p:cNvSpPr/>
            <p:nvPr/>
          </p:nvSpPr>
          <p:spPr>
            <a:xfrm>
              <a:off x="7169102" y="6714573"/>
              <a:ext cx="4135060" cy="1062401"/>
            </a:xfrm>
            <a:prstGeom prst="rect">
              <a:avLst/>
            </a:prstGeom>
            <a:solidFill>
              <a:srgbClr val="D8E2F3"/>
            </a:solidFill>
            <a:ln cap="flat" cmpd="sng" w="12700">
              <a:solidFill>
                <a:schemeClr val="accent5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7209387" y="7165223"/>
              <a:ext cx="930033" cy="49673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Task 6.1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Sviluppo di protocolli di micropropagazione </a:t>
              </a:r>
              <a:endParaRPr/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9247798" y="7072784"/>
              <a:ext cx="978966" cy="61169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Task 6.3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Conservazione in crescita rallentata valutando diverse condizioni di coltura</a:t>
              </a:r>
              <a:endParaRPr/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10327468" y="7235439"/>
              <a:ext cx="901629" cy="43433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Task 6.4 </a:t>
              </a:r>
              <a:r>
                <a:rPr lang="it-IT" sz="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Crioconservazione</a:t>
              </a:r>
              <a:endParaRPr/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7657136" y="6698945"/>
              <a:ext cx="2393090" cy="3633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Tecnologie in vitro per la propagazione e conservazione delle risorse genetiche olivicole</a:t>
              </a:r>
              <a:endParaRPr/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7125059" y="6715628"/>
              <a:ext cx="662950" cy="3380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16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WP6</a:t>
              </a:r>
              <a:endParaRPr/>
            </a:p>
          </p:txBody>
        </p:sp>
      </p:grpSp>
      <p:pic>
        <p:nvPicPr>
          <p:cNvPr descr="Prestazioni: Crioconservazione, Preservazione Della Fertilità" id="170" name="Google Shape;170;p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3996191" y="9037057"/>
            <a:ext cx="507044" cy="309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micropropagazione delle piante - Coltivazione Biologica" id="171" name="Google Shape;171;p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204237" y="8773162"/>
            <a:ext cx="585197" cy="3748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cademia Nazionale dell' Olivo e dell' Olio" id="172" name="Google Shape;172;p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543982" y="8896637"/>
            <a:ext cx="477876" cy="322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5668076" y="8672881"/>
            <a:ext cx="1002239" cy="10493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1"/>
          <p:cNvCxnSpPr/>
          <p:nvPr/>
        </p:nvCxnSpPr>
        <p:spPr>
          <a:xfrm>
            <a:off x="1747578" y="8568547"/>
            <a:ext cx="2986800" cy="311400"/>
          </a:xfrm>
          <a:prstGeom prst="bentConnector3">
            <a:avLst>
              <a:gd fmla="val 99951" name="adj1"/>
            </a:avLst>
          </a:prstGeom>
          <a:noFill/>
          <a:ln cap="flat" cmpd="sng" w="19050">
            <a:solidFill>
              <a:srgbClr val="0070C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75" name="Google Shape;175;p1"/>
          <p:cNvCxnSpPr/>
          <p:nvPr/>
        </p:nvCxnSpPr>
        <p:spPr>
          <a:xfrm>
            <a:off x="4295568" y="8877788"/>
            <a:ext cx="476700" cy="116700"/>
          </a:xfrm>
          <a:prstGeom prst="bentConnector3">
            <a:avLst>
              <a:gd fmla="val 49996" name="adj1"/>
            </a:avLst>
          </a:prstGeom>
          <a:noFill/>
          <a:ln cap="flat" cmpd="sng" w="19050">
            <a:solidFill>
              <a:srgbClr val="0070C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76" name="Google Shape;176;p1"/>
          <p:cNvCxnSpPr/>
          <p:nvPr/>
        </p:nvCxnSpPr>
        <p:spPr>
          <a:xfrm>
            <a:off x="3073009" y="8394877"/>
            <a:ext cx="1779600" cy="493800"/>
          </a:xfrm>
          <a:prstGeom prst="bentConnector2">
            <a:avLst/>
          </a:prstGeom>
          <a:noFill/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77" name="Google Shape;177;p1"/>
          <p:cNvCxnSpPr/>
          <p:nvPr/>
        </p:nvCxnSpPr>
        <p:spPr>
          <a:xfrm>
            <a:off x="6447729" y="6816540"/>
            <a:ext cx="0" cy="2000842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Stakeholder rgb color icon Royalty Free Vector Image" id="178" name="Google Shape;178;p1"/>
          <p:cNvPicPr preferRelativeResize="0"/>
          <p:nvPr/>
        </p:nvPicPr>
        <p:blipFill rotWithShape="1">
          <a:blip r:embed="rId24">
            <a:alphaModFix/>
          </a:blip>
          <a:srcRect b="0" l="0" r="53297" t="0"/>
          <a:stretch/>
        </p:blipFill>
        <p:spPr>
          <a:xfrm>
            <a:off x="5376867" y="8990563"/>
            <a:ext cx="526412" cy="97450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"/>
          <p:cNvSpPr/>
          <p:nvPr/>
        </p:nvSpPr>
        <p:spPr>
          <a:xfrm>
            <a:off x="1626704" y="400351"/>
            <a:ext cx="6665400" cy="9705000"/>
          </a:xfrm>
          <a:prstGeom prst="roundRect">
            <a:avLst>
              <a:gd fmla="val 5907" name="adj"/>
            </a:avLst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1546542" y="62308"/>
            <a:ext cx="3806797" cy="338041"/>
          </a:xfrm>
          <a:prstGeom prst="rect">
            <a:avLst/>
          </a:prstGeom>
          <a:gradFill>
            <a:gsLst>
              <a:gs pos="0">
                <a:srgbClr val="FF7E7E"/>
              </a:gs>
              <a:gs pos="50000">
                <a:srgbClr val="FFB1B1"/>
              </a:gs>
              <a:gs pos="100000">
                <a:srgbClr val="FFD9D9"/>
              </a:gs>
            </a:gsLst>
            <a:lin ang="2700000" scaled="0"/>
          </a:gradFill>
          <a:ln cap="flat" cmpd="sng" w="12700">
            <a:solidFill>
              <a:schemeClr val="accent2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WP1 Coordinamento OMIBREED</a:t>
            </a:r>
            <a:endParaRPr/>
          </a:p>
        </p:txBody>
      </p:sp>
      <p:sp>
        <p:nvSpPr>
          <p:cNvPr id="181" name="Google Shape;181;p1"/>
          <p:cNvSpPr/>
          <p:nvPr/>
        </p:nvSpPr>
        <p:spPr>
          <a:xfrm>
            <a:off x="4707978" y="8929489"/>
            <a:ext cx="1864664" cy="799376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4988409" y="8710613"/>
            <a:ext cx="662950" cy="3380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WP7</a:t>
            </a:r>
            <a:endParaRPr/>
          </a:p>
        </p:txBody>
      </p:sp>
      <p:sp>
        <p:nvSpPr>
          <p:cNvPr id="183" name="Google Shape;183;p1"/>
          <p:cNvSpPr/>
          <p:nvPr/>
        </p:nvSpPr>
        <p:spPr>
          <a:xfrm>
            <a:off x="4210879" y="9105243"/>
            <a:ext cx="1962335" cy="353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Comunicazione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disseminazione</a:t>
            </a:r>
            <a:endParaRPr/>
          </a:p>
        </p:txBody>
      </p:sp>
      <p:sp>
        <p:nvSpPr>
          <p:cNvPr id="184" name="Google Shape;184;p1"/>
          <p:cNvSpPr/>
          <p:nvPr/>
        </p:nvSpPr>
        <p:spPr>
          <a:xfrm>
            <a:off x="240314" y="8520450"/>
            <a:ext cx="573592" cy="218484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997EFF"/>
              </a:gs>
              <a:gs pos="50000">
                <a:srgbClr val="BFB1FF"/>
              </a:gs>
              <a:gs pos="100000">
                <a:srgbClr val="DFD9FF"/>
              </a:gs>
            </a:gsLst>
            <a:lin ang="16200000" scaled="0"/>
          </a:gradFill>
          <a:ln cap="flat" cmpd="sng" w="95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1"/>
          <p:cNvPicPr preferRelativeResize="0"/>
          <p:nvPr/>
        </p:nvPicPr>
        <p:blipFill rotWithShape="1">
          <a:blip r:embed="rId25">
            <a:alphaModFix/>
          </a:blip>
          <a:srcRect b="12195" l="72255" r="0" t="16497"/>
          <a:stretch/>
        </p:blipFill>
        <p:spPr>
          <a:xfrm>
            <a:off x="3763956" y="7952634"/>
            <a:ext cx="579722" cy="37280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86" name="Google Shape;186;p1"/>
          <p:cNvSpPr/>
          <p:nvPr/>
        </p:nvSpPr>
        <p:spPr>
          <a:xfrm>
            <a:off x="3945136" y="7862317"/>
            <a:ext cx="227786" cy="57438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1"/>
          <p:cNvPicPr preferRelativeResize="0"/>
          <p:nvPr/>
        </p:nvPicPr>
        <p:blipFill rotWithShape="1">
          <a:blip r:embed="rId4">
            <a:alphaModFix/>
          </a:blip>
          <a:srcRect b="11563" l="0" r="0" t="0"/>
          <a:stretch/>
        </p:blipFill>
        <p:spPr>
          <a:xfrm>
            <a:off x="4461848" y="7444566"/>
            <a:ext cx="501762" cy="4177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o splendido esempio di olivo secolare. Legni pregiati e particolari, Ottolini Legnami, Verona." id="188" name="Google Shape;188;p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5407322" y="994994"/>
            <a:ext cx="677687" cy="477989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grpSp>
        <p:nvGrpSpPr>
          <p:cNvPr id="189" name="Google Shape;189;p1"/>
          <p:cNvGrpSpPr/>
          <p:nvPr/>
        </p:nvGrpSpPr>
        <p:grpSpPr>
          <a:xfrm rot="10800000">
            <a:off x="5247930" y="6532536"/>
            <a:ext cx="809379" cy="824998"/>
            <a:chOff x="7284772" y="504947"/>
            <a:chExt cx="976442" cy="952594"/>
          </a:xfrm>
        </p:grpSpPr>
        <p:pic>
          <p:nvPicPr>
            <p:cNvPr descr="Lente di ingrandimento" id="190" name="Google Shape;190;p1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 flipH="1">
              <a:off x="7284772" y="504947"/>
              <a:ext cx="976442" cy="9525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nalisi precoce per combattere Xylella fastidiosa" id="191" name="Google Shape;191;p1"/>
            <p:cNvPicPr preferRelativeResize="0"/>
            <p:nvPr/>
          </p:nvPicPr>
          <p:blipFill rotWithShape="1">
            <a:blip r:embed="rId28">
              <a:alphaModFix/>
            </a:blip>
            <a:srcRect b="14851" l="20419" r="41448" t="35838"/>
            <a:stretch/>
          </p:blipFill>
          <p:spPr>
            <a:xfrm>
              <a:off x="7596336" y="645251"/>
              <a:ext cx="509676" cy="486005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92" name="Google Shape;192;p1"/>
          <p:cNvSpPr/>
          <p:nvPr/>
        </p:nvSpPr>
        <p:spPr>
          <a:xfrm>
            <a:off x="1356334" y="9082875"/>
            <a:ext cx="963989" cy="5930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6.2 </a:t>
            </a: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Comportamento vegeto-produttivo delle piantine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ottenute in vitro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2022-11-12T17:20:11Z</dcterms:created>
  <dc:creator>utente</dc:creator>
</cp:coreProperties>
</file>